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22" Type="http://schemas.openxmlformats.org/officeDocument/2006/relationships/font" Target="fonts/ProximaNova-italic.fntdata"/><Relationship Id="rId21" Type="http://schemas.openxmlformats.org/officeDocument/2006/relationships/font" Target="fonts/ProximaNova-bold.fntdata"/><Relationship Id="rId24" Type="http://schemas.openxmlformats.org/officeDocument/2006/relationships/font" Target="fonts/Roboto-regular.fntdata"/><Relationship Id="rId23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b22075f2c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b22075f2c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b22075f2c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b22075f2c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b0c51f403b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b0c51f403b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b22075f2c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b22075f2c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b0c51f403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b0c51f403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b0c51f403b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b0c51f403b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b0c51f403b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b0c51f403b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9c40d9f9_0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9c40d9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0712044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80712044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b22075f2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b22075f2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bennettfeely.com/clippy/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jpg"/><Relationship Id="rId4" Type="http://schemas.openxmlformats.org/officeDocument/2006/relationships/image" Target="../media/image13.jpg"/><Relationship Id="rId10" Type="http://schemas.openxmlformats.org/officeDocument/2006/relationships/image" Target="../media/image19.jpg"/><Relationship Id="rId9" Type="http://schemas.openxmlformats.org/officeDocument/2006/relationships/image" Target="../media/image22.jpg"/><Relationship Id="rId5" Type="http://schemas.openxmlformats.org/officeDocument/2006/relationships/image" Target="../media/image4.jpg"/><Relationship Id="rId6" Type="http://schemas.openxmlformats.org/officeDocument/2006/relationships/image" Target="../media/image11.jpg"/><Relationship Id="rId7" Type="http://schemas.openxmlformats.org/officeDocument/2006/relationships/image" Target="../media/image21.jpg"/><Relationship Id="rId8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510450" y="752225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Book publishing house website</a:t>
            </a:r>
            <a:endParaRPr sz="3600"/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Milo Masoničić</a:t>
            </a:r>
            <a:endParaRPr sz="18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2310635"/>
            <a:ext cx="8123100" cy="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My first website</a:t>
            </a:r>
            <a:endParaRPr sz="1800"/>
          </a:p>
        </p:txBody>
      </p:sp>
      <p:cxnSp>
        <p:nvCxnSpPr>
          <p:cNvPr id="107" name="Google Shape;107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352075" y="729900"/>
            <a:ext cx="42666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Object-fit property and div height</a:t>
            </a:r>
            <a:endParaRPr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Giving relative value of 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100% to height </a:t>
            </a: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property</a:t>
            </a: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of image </a:t>
            </a: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wrapper</a:t>
            </a: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div can cause </a:t>
            </a: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problems displaying image</a:t>
            </a:r>
            <a:r>
              <a:rPr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which is not used as background image</a:t>
            </a:r>
            <a:r>
              <a:rPr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Notes:</a:t>
            </a:r>
            <a:endParaRPr b="1" i="1" sz="13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Cover </a:t>
            </a: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value + width:100% + height:100%</a:t>
            </a: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is good solution for background images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roxima Nova"/>
              <a:buChar char="●"/>
            </a:pPr>
            <a:r>
              <a:rPr lang="en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Contain + width set in % is good solution for other images   </a:t>
            </a:r>
            <a:endParaRPr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100" y="1273375"/>
            <a:ext cx="4055799" cy="18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/>
        </p:nvSpPr>
        <p:spPr>
          <a:xfrm>
            <a:off x="417825" y="459025"/>
            <a:ext cx="52308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Clip path - an interesting property</a:t>
            </a:r>
            <a:endParaRPr sz="2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Property that helps us make unexpected shapes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</a:pPr>
            <a:r>
              <a:rPr lang="en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https://bennettfeely.com/clippy/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(Bennettfeely website)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50" y="2212225"/>
            <a:ext cx="3181200" cy="247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9200" y="2227463"/>
            <a:ext cx="5111251" cy="2441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6"/>
          <p:cNvGrpSpPr/>
          <p:nvPr/>
        </p:nvGrpSpPr>
        <p:grpSpPr>
          <a:xfrm>
            <a:off x="4513724" y="1158911"/>
            <a:ext cx="2217375" cy="2435030"/>
            <a:chOff x="4526675" y="1644684"/>
            <a:chExt cx="2217375" cy="1941965"/>
          </a:xfrm>
        </p:grpSpPr>
        <p:grpSp>
          <p:nvGrpSpPr>
            <p:cNvPr id="207" name="Google Shape;207;p36"/>
            <p:cNvGrpSpPr/>
            <p:nvPr/>
          </p:nvGrpSpPr>
          <p:grpSpPr>
            <a:xfrm>
              <a:off x="4808316" y="2800065"/>
              <a:ext cx="92400" cy="411825"/>
              <a:chOff x="845575" y="2563700"/>
              <a:chExt cx="92400" cy="411825"/>
            </a:xfrm>
          </p:grpSpPr>
          <p:cxnSp>
            <p:nvCxnSpPr>
              <p:cNvPr id="208" name="Google Shape;208;p36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9" name="Google Shape;209;p36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0" name="Google Shape;210;p36"/>
            <p:cNvSpPr txBox="1"/>
            <p:nvPr/>
          </p:nvSpPr>
          <p:spPr>
            <a:xfrm>
              <a:off x="4526675" y="3215249"/>
              <a:ext cx="10869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12.12.2002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36"/>
            <p:cNvSpPr txBox="1"/>
            <p:nvPr/>
          </p:nvSpPr>
          <p:spPr>
            <a:xfrm>
              <a:off x="4584950" y="1644684"/>
              <a:ext cx="2159100" cy="9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Third stage/Current stage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1,Fixing errors that led to the overflow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2.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Making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 site fully responsive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2" name="Google Shape;212;p36"/>
          <p:cNvGrpSpPr/>
          <p:nvPr/>
        </p:nvGrpSpPr>
        <p:grpSpPr>
          <a:xfrm>
            <a:off x="2597675" y="2709725"/>
            <a:ext cx="2253600" cy="1735651"/>
            <a:chOff x="2890950" y="2702599"/>
            <a:chExt cx="2253600" cy="1735651"/>
          </a:xfrm>
        </p:grpSpPr>
        <p:sp>
          <p:nvSpPr>
            <p:cNvPr id="213" name="Google Shape;213;p36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4" name="Google Shape;214;p36"/>
            <p:cNvGrpSpPr/>
            <p:nvPr/>
          </p:nvGrpSpPr>
          <p:grpSpPr>
            <a:xfrm>
              <a:off x="2890950" y="2702599"/>
              <a:ext cx="2253600" cy="1735651"/>
              <a:chOff x="2890950" y="2702599"/>
              <a:chExt cx="2253600" cy="1735651"/>
            </a:xfrm>
          </p:grpSpPr>
          <p:sp>
            <p:nvSpPr>
              <p:cNvPr id="215" name="Google Shape;215;p36"/>
              <p:cNvSpPr txBox="1"/>
              <p:nvPr/>
            </p:nvSpPr>
            <p:spPr>
              <a:xfrm>
                <a:off x="2895277" y="2702599"/>
                <a:ext cx="1087800" cy="359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06.12.2022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16" name="Google Shape;216;p36"/>
              <p:cNvSpPr txBox="1"/>
              <p:nvPr/>
            </p:nvSpPr>
            <p:spPr>
              <a:xfrm>
                <a:off x="2890950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latin typeface="Roboto"/>
                    <a:ea typeface="Roboto"/>
                    <a:cs typeface="Roboto"/>
                    <a:sym typeface="Roboto"/>
                  </a:rPr>
                  <a:t>Second stage</a:t>
                </a:r>
                <a:endParaRPr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Programming for the wide screen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217" name="Google Shape;217;p36"/>
          <p:cNvSpPr/>
          <p:nvPr/>
        </p:nvSpPr>
        <p:spPr>
          <a:xfrm>
            <a:off x="4513725" y="3086100"/>
            <a:ext cx="2001300" cy="137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36"/>
          <p:cNvGrpSpPr/>
          <p:nvPr/>
        </p:nvGrpSpPr>
        <p:grpSpPr>
          <a:xfrm>
            <a:off x="6422843" y="2709725"/>
            <a:ext cx="2253607" cy="1697600"/>
            <a:chOff x="6435793" y="2702599"/>
            <a:chExt cx="2253607" cy="1697600"/>
          </a:xfrm>
        </p:grpSpPr>
        <p:sp>
          <p:nvSpPr>
            <p:cNvPr id="219" name="Google Shape;219;p36"/>
            <p:cNvSpPr txBox="1"/>
            <p:nvPr/>
          </p:nvSpPr>
          <p:spPr>
            <a:xfrm>
              <a:off x="6435793" y="2702599"/>
              <a:ext cx="1258200" cy="35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20.12.2022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36"/>
            <p:cNvSpPr txBox="1"/>
            <p:nvPr/>
          </p:nvSpPr>
          <p:spPr>
            <a:xfrm>
              <a:off x="6435800" y="3535599"/>
              <a:ext cx="2253600" cy="86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latin typeface="Roboto"/>
                  <a:ea typeface="Roboto"/>
                  <a:cs typeface="Roboto"/>
                  <a:sym typeface="Roboto"/>
                </a:rPr>
                <a:t>Final stage/Next stage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200">
                  <a:solidFill>
                    <a:srgbClr val="202124"/>
                  </a:solidFill>
                  <a:highlight>
                    <a:srgbClr val="F8F9FA"/>
                  </a:highlight>
                </a:rPr>
                <a:t>Analyzing the project (</a:t>
              </a: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.taking care of consistency, adding links, fixing cosmetic errors)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1" name="Google Shape;221;p36"/>
          <p:cNvSpPr/>
          <p:nvPr/>
        </p:nvSpPr>
        <p:spPr>
          <a:xfrm>
            <a:off x="6515100" y="3086100"/>
            <a:ext cx="2320200" cy="137100"/>
          </a:xfrm>
          <a:prstGeom prst="rect">
            <a:avLst/>
          </a:prstGeom>
          <a:solidFill>
            <a:srgbClr val="0C58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36"/>
          <p:cNvGrpSpPr/>
          <p:nvPr/>
        </p:nvGrpSpPr>
        <p:grpSpPr>
          <a:xfrm>
            <a:off x="251478" y="1864926"/>
            <a:ext cx="2580719" cy="1792776"/>
            <a:chOff x="496003" y="1857800"/>
            <a:chExt cx="2580719" cy="1792776"/>
          </a:xfrm>
        </p:grpSpPr>
        <p:sp>
          <p:nvSpPr>
            <p:cNvPr id="223" name="Google Shape;223;p3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4" name="Google Shape;224;p36"/>
            <p:cNvGrpSpPr/>
            <p:nvPr/>
          </p:nvGrpSpPr>
          <p:grpSpPr>
            <a:xfrm>
              <a:off x="496003" y="1857800"/>
              <a:ext cx="2580719" cy="1792776"/>
              <a:chOff x="496003" y="1857800"/>
              <a:chExt cx="2580719" cy="1792776"/>
            </a:xfrm>
          </p:grpSpPr>
          <p:sp>
            <p:nvSpPr>
              <p:cNvPr id="225" name="Google Shape;225;p36"/>
              <p:cNvSpPr txBox="1"/>
              <p:nvPr/>
            </p:nvSpPr>
            <p:spPr>
              <a:xfrm>
                <a:off x="496003" y="3215276"/>
                <a:ext cx="1117200" cy="435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01.12.2022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26" name="Google Shape;226;p36"/>
              <p:cNvSpPr txBox="1"/>
              <p:nvPr/>
            </p:nvSpPr>
            <p:spPr>
              <a:xfrm>
                <a:off x="823122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latin typeface="Roboto"/>
                    <a:ea typeface="Roboto"/>
                    <a:cs typeface="Roboto"/>
                    <a:sym typeface="Roboto"/>
                  </a:rPr>
                  <a:t>First stage</a:t>
                </a:r>
                <a:endParaRPr b="1" sz="15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Roboto"/>
                    <a:ea typeface="Roboto"/>
                    <a:cs typeface="Roboto"/>
                    <a:sym typeface="Roboto"/>
                  </a:rPr>
                  <a:t>Design of the web site.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227" name="Google Shape;227;p36"/>
          <p:cNvSpPr txBox="1"/>
          <p:nvPr/>
        </p:nvSpPr>
        <p:spPr>
          <a:xfrm>
            <a:off x="600775" y="307825"/>
            <a:ext cx="3852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Proxima Nova"/>
                <a:ea typeface="Proxima Nova"/>
                <a:cs typeface="Proxima Nova"/>
                <a:sym typeface="Proxima Nova"/>
              </a:rPr>
              <a:t>Project Timeline</a:t>
            </a:r>
            <a:endParaRPr b="1" sz="2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</a:t>
            </a:r>
            <a:endParaRPr/>
          </a:p>
        </p:txBody>
      </p:sp>
      <p:sp>
        <p:nvSpPr>
          <p:cNvPr id="233" name="Google Shape;23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This project taught me that, in programming and web design,  there are many solutions to one problem. Having clear idea about website is road to success. 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/>
          <p:nvPr>
            <p:ph type="title"/>
          </p:nvPr>
        </p:nvSpPr>
        <p:spPr>
          <a:xfrm>
            <a:off x="610800" y="445025"/>
            <a:ext cx="82215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Why I chose to make website for a indie publishing house?</a:t>
            </a:r>
            <a:endParaRPr sz="2400"/>
          </a:p>
        </p:txBody>
      </p:sp>
      <p:sp>
        <p:nvSpPr>
          <p:cNvPr id="113" name="Google Shape;113;p26"/>
          <p:cNvSpPr txBox="1"/>
          <p:nvPr>
            <p:ph idx="1" type="body"/>
          </p:nvPr>
        </p:nvSpPr>
        <p:spPr>
          <a:xfrm>
            <a:off x="311700" y="1396375"/>
            <a:ext cx="3728100" cy="31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Love for books and cd cover art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Potential for an </a:t>
            </a:r>
            <a:r>
              <a:rPr lang="en">
                <a:solidFill>
                  <a:srgbClr val="434343"/>
                </a:solidFill>
              </a:rPr>
              <a:t>interesting</a:t>
            </a:r>
            <a:r>
              <a:rPr lang="en">
                <a:solidFill>
                  <a:srgbClr val="434343"/>
                </a:solidFill>
              </a:rPr>
              <a:t> web-design </a:t>
            </a:r>
            <a:r>
              <a:rPr lang="en">
                <a:solidFill>
                  <a:srgbClr val="434343"/>
                </a:solidFill>
              </a:rPr>
              <a:t>inspired</a:t>
            </a:r>
            <a:r>
              <a:rPr lang="en">
                <a:solidFill>
                  <a:srgbClr val="434343"/>
                </a:solidFill>
              </a:rPr>
              <a:t> by book covers and graphic design</a:t>
            </a:r>
            <a:endParaRPr sz="2400">
              <a:solidFill>
                <a:srgbClr val="434343"/>
              </a:solidFill>
            </a:endParaRPr>
          </a:p>
        </p:txBody>
      </p:sp>
      <p:pic>
        <p:nvPicPr>
          <p:cNvPr id="114" name="Google Shape;1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800" y="1245425"/>
            <a:ext cx="3881100" cy="29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process</a:t>
            </a:r>
            <a:endParaRPr/>
          </a:p>
        </p:txBody>
      </p:sp>
      <p:sp>
        <p:nvSpPr>
          <p:cNvPr id="120" name="Google Shape;120;p27"/>
          <p:cNvSpPr txBox="1"/>
          <p:nvPr>
            <p:ph idx="1" type="body"/>
          </p:nvPr>
        </p:nvSpPr>
        <p:spPr>
          <a:xfrm>
            <a:off x="311700" y="1152475"/>
            <a:ext cx="3287700" cy="3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Low fidelity wireframe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Moodboard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Color </a:t>
            </a:r>
            <a:r>
              <a:rPr lang="en">
                <a:solidFill>
                  <a:srgbClr val="434343"/>
                </a:solidFill>
              </a:rPr>
              <a:t>palette and</a:t>
            </a:r>
            <a:r>
              <a:rPr lang="en">
                <a:solidFill>
                  <a:srgbClr val="434343"/>
                </a:solidFill>
              </a:rPr>
              <a:t> images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High fidelity wireframe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Programming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21" name="Google Shape;1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400" y="1429225"/>
            <a:ext cx="5239799" cy="23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>
            <p:ph idx="4294967295" type="title"/>
          </p:nvPr>
        </p:nvSpPr>
        <p:spPr>
          <a:xfrm>
            <a:off x="142025" y="2039075"/>
            <a:ext cx="25455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Low fidelity wireframe of landing page</a:t>
            </a:r>
            <a:endParaRPr sz="2400"/>
          </a:p>
        </p:txBody>
      </p:sp>
      <p:sp>
        <p:nvSpPr>
          <p:cNvPr id="127" name="Google Shape;127;p28"/>
          <p:cNvSpPr txBox="1"/>
          <p:nvPr/>
        </p:nvSpPr>
        <p:spPr>
          <a:xfrm>
            <a:off x="597225" y="1328525"/>
            <a:ext cx="18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8"/>
          <p:cNvSpPr/>
          <p:nvPr/>
        </p:nvSpPr>
        <p:spPr>
          <a:xfrm>
            <a:off x="2760075" y="0"/>
            <a:ext cx="63840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8"/>
          <p:cNvSpPr txBox="1"/>
          <p:nvPr/>
        </p:nvSpPr>
        <p:spPr>
          <a:xfrm>
            <a:off x="274875" y="1484975"/>
            <a:ext cx="2485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273" y="332750"/>
            <a:ext cx="2545500" cy="1571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1337" y="1328513"/>
            <a:ext cx="2542032" cy="157276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/>
          <p:nvPr/>
        </p:nvSpPr>
        <p:spPr>
          <a:xfrm>
            <a:off x="3091275" y="1904600"/>
            <a:ext cx="117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First screen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3" name="Google Shape;133;p28"/>
          <p:cNvSpPr txBox="1"/>
          <p:nvPr/>
        </p:nvSpPr>
        <p:spPr>
          <a:xfrm>
            <a:off x="6101325" y="2930975"/>
            <a:ext cx="212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Second screen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5260" y="2901275"/>
            <a:ext cx="2542032" cy="157276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3175250" y="4474050"/>
            <a:ext cx="254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Third screen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625" y="3229900"/>
            <a:ext cx="2933773" cy="98282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/>
          <p:nvPr/>
        </p:nvSpPr>
        <p:spPr>
          <a:xfrm>
            <a:off x="0" y="4995000"/>
            <a:ext cx="9144000" cy="14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9"/>
          <p:cNvSpPr txBox="1"/>
          <p:nvPr/>
        </p:nvSpPr>
        <p:spPr>
          <a:xfrm>
            <a:off x="765800" y="640075"/>
            <a:ext cx="249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29"/>
          <p:cNvSpPr txBox="1"/>
          <p:nvPr/>
        </p:nvSpPr>
        <p:spPr>
          <a:xfrm>
            <a:off x="918200" y="792475"/>
            <a:ext cx="249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4" name="Google Shape;144;p29"/>
          <p:cNvSpPr txBox="1"/>
          <p:nvPr/>
        </p:nvSpPr>
        <p:spPr>
          <a:xfrm>
            <a:off x="476225" y="792475"/>
            <a:ext cx="249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625" y="394625"/>
            <a:ext cx="5084198" cy="2554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9"/>
          <p:cNvSpPr txBox="1"/>
          <p:nvPr/>
        </p:nvSpPr>
        <p:spPr>
          <a:xfrm>
            <a:off x="388600" y="452425"/>
            <a:ext cx="230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Color</a:t>
            </a: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palette</a:t>
            </a:r>
            <a:r>
              <a:rPr lang="en" sz="2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2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156200" y="1348750"/>
            <a:ext cx="3444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Considered </a:t>
            </a:r>
            <a:r>
              <a:rPr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using complementary color palette</a:t>
            </a:r>
            <a:endParaRPr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Decided to use 3 color</a:t>
            </a:r>
            <a:endParaRPr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linear gradient instead </a:t>
            </a:r>
            <a:endParaRPr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background-image: linear-gradient(#23244d, #23233d, #23211d)</a:t>
            </a:r>
            <a:endParaRPr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/>
          <p:nvPr/>
        </p:nvSpPr>
        <p:spPr>
          <a:xfrm>
            <a:off x="3177600" y="0"/>
            <a:ext cx="5966400" cy="514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785" y="1756413"/>
            <a:ext cx="1111541" cy="163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022" y="2155371"/>
            <a:ext cx="715600" cy="12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3475" y="1105621"/>
            <a:ext cx="864100" cy="15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2400" y="506750"/>
            <a:ext cx="989225" cy="14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33475" y="2781300"/>
            <a:ext cx="1983601" cy="132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58926" y="2781300"/>
            <a:ext cx="1167249" cy="167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64650" y="941075"/>
            <a:ext cx="2446602" cy="163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63300" y="3444250"/>
            <a:ext cx="1628334" cy="12164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 txBox="1"/>
          <p:nvPr/>
        </p:nvSpPr>
        <p:spPr>
          <a:xfrm>
            <a:off x="80475" y="1925250"/>
            <a:ext cx="3348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Moodboard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And some images 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Used for the website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idx="4294967295" type="title"/>
          </p:nvPr>
        </p:nvSpPr>
        <p:spPr>
          <a:xfrm>
            <a:off x="311700" y="0"/>
            <a:ext cx="5213400" cy="10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2400"/>
            </a:br>
            <a:r>
              <a:rPr lang="en" sz="2500"/>
              <a:t>Important programming concepts</a:t>
            </a:r>
            <a:endParaRPr sz="2500"/>
          </a:p>
        </p:txBody>
      </p:sp>
      <p:sp>
        <p:nvSpPr>
          <p:cNvPr id="167" name="Google Shape;167;p31"/>
          <p:cNvSpPr txBox="1"/>
          <p:nvPr>
            <p:ph idx="4294967295" type="body"/>
          </p:nvPr>
        </p:nvSpPr>
        <p:spPr>
          <a:xfrm>
            <a:off x="311700" y="1005300"/>
            <a:ext cx="4084500" cy="26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">
                <a:solidFill>
                  <a:srgbClr val="434343"/>
                </a:solidFill>
              </a:rPr>
              <a:t>Box model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n">
                <a:solidFill>
                  <a:srgbClr val="434343"/>
                </a:solidFill>
              </a:rPr>
              <a:t>Flex and grid layouts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800"/>
              <a:buAutoNum type="arabicPeriod"/>
            </a:pPr>
            <a:r>
              <a:rPr lang="en">
                <a:solidFill>
                  <a:srgbClr val="434343"/>
                </a:solidFill>
              </a:rPr>
              <a:t>Media </a:t>
            </a:r>
            <a:r>
              <a:rPr lang="en">
                <a:solidFill>
                  <a:srgbClr val="434343"/>
                </a:solidFill>
              </a:rPr>
              <a:t>queries</a:t>
            </a:r>
            <a:r>
              <a:rPr lang="en">
                <a:solidFill>
                  <a:srgbClr val="434343"/>
                </a:solidFill>
              </a:rPr>
              <a:t> and breaking points</a:t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300" y="1717800"/>
            <a:ext cx="3387598" cy="202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/>
        </p:nvSpPr>
        <p:spPr>
          <a:xfrm>
            <a:off x="782050" y="2669825"/>
            <a:ext cx="29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4" name="Google Shape;174;p32"/>
          <p:cNvSpPr txBox="1"/>
          <p:nvPr/>
        </p:nvSpPr>
        <p:spPr>
          <a:xfrm>
            <a:off x="4572000" y="2669825"/>
            <a:ext cx="37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p32"/>
          <p:cNvSpPr/>
          <p:nvPr/>
        </p:nvSpPr>
        <p:spPr>
          <a:xfrm>
            <a:off x="-386325" y="6700"/>
            <a:ext cx="4673400" cy="513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25" y="250300"/>
            <a:ext cx="3759601" cy="23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2"/>
          <p:cNvSpPr txBox="1"/>
          <p:nvPr/>
        </p:nvSpPr>
        <p:spPr>
          <a:xfrm>
            <a:off x="70575" y="2774250"/>
            <a:ext cx="375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GRID CONTAINER</a:t>
            </a:r>
            <a:endParaRPr b="1" sz="30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025" y="341700"/>
            <a:ext cx="3942630" cy="23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/>
        </p:nvSpPr>
        <p:spPr>
          <a:xfrm>
            <a:off x="4933425" y="2774250"/>
            <a:ext cx="375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FLEX CONTAINER</a:t>
            </a:r>
            <a:endParaRPr b="1" sz="30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5024775" y="3276875"/>
            <a:ext cx="3759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.comics {</a:t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	margin-top: 150px;</a:t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	width: 80%;</a:t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	height: 400px;</a:t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	display: flex;</a:t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	border: 2px solid darkred;</a:t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 b="1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168475" y="3176350"/>
            <a:ext cx="3759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.popularBooks {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margin-top: 220px;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width: 80%;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padding: 10px;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display: grid;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grid-gap: 20px;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	grid-template-columns: repeat(6, 1fr);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}</a:t>
            </a:r>
            <a:endParaRPr b="1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/>
        </p:nvSpPr>
        <p:spPr>
          <a:xfrm>
            <a:off x="828750" y="447400"/>
            <a:ext cx="38724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Overflow and horizontal scroll</a:t>
            </a:r>
            <a:endParaRPr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Potential</a:t>
            </a:r>
            <a:r>
              <a:rPr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reasons</a:t>
            </a:r>
            <a:r>
              <a:rPr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Not using max and min width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Padding of elements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Position</a:t>
            </a:r>
            <a:r>
              <a:rPr lang="en" sz="1200">
                <a:latin typeface="Proxima Nova"/>
                <a:ea typeface="Proxima Nova"/>
                <a:cs typeface="Proxima Nova"/>
                <a:sym typeface="Proxima Nova"/>
              </a:rPr>
              <a:t> relative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Potential solution: </a:t>
            </a:r>
            <a:endParaRPr b="1" sz="1800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Proxima Nova"/>
              <a:buChar char="●"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Avoiding absolute dimensions </a:t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</a:pP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Not </a:t>
            </a: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forgetting</a:t>
            </a:r>
            <a:r>
              <a:rPr lang="en" sz="1200">
                <a:solidFill>
                  <a:srgbClr val="434343"/>
                </a:solidFill>
                <a:highlight>
                  <a:srgbClr val="FFFFFF"/>
                </a:highlight>
              </a:rPr>
              <a:t> that the width property in CSS targets the width of the element's content area, but the actual width is content area + padding + border if box sizing is not set to border-box</a:t>
            </a:r>
            <a:endParaRPr sz="12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3475" y="447400"/>
            <a:ext cx="3715776" cy="3012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33"/>
          <p:cNvCxnSpPr/>
          <p:nvPr/>
        </p:nvCxnSpPr>
        <p:spPr>
          <a:xfrm>
            <a:off x="4290173" y="2289269"/>
            <a:ext cx="564900" cy="5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